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4" r:id="rId4"/>
    <p:sldId id="258" r:id="rId5"/>
    <p:sldId id="259" r:id="rId6"/>
    <p:sldId id="279" r:id="rId7"/>
    <p:sldId id="260" r:id="rId8"/>
    <p:sldId id="273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5" r:id="rId18"/>
    <p:sldId id="276" r:id="rId19"/>
    <p:sldId id="277" r:id="rId20"/>
    <p:sldId id="28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FA134-CD67-454A-831A-4D987350E20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77C2-40F3-44FF-B837-3F1F1057DD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814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B77C2-40F3-44FF-B837-3F1F1057DD0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2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54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83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3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60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81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34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0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7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1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83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54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50CE9-A45F-4A67-B98F-C3CB32A3F95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EB933-1B99-48A2-A5CB-DAF7E0637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23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Полимеры производных акриловой и метакриловой кислот</a:t>
            </a:r>
            <a:endParaRPr lang="ru-RU" dirty="0"/>
          </a:p>
        </p:txBody>
      </p:sp>
      <p:pic>
        <p:nvPicPr>
          <p:cNvPr id="4" name="Picture 2" descr="http://prk-print.com.ua/images/print/print_on_akr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25442"/>
            <a:ext cx="6248779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357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r>
              <a:rPr lang="ru-RU" dirty="0"/>
              <a:t>В никелевый реактор, снабженный паровой рубашкой и мешалкой, последовательно загружают из мерника дистиллированную воду и мономер, затем вручную через штуцер вносят эмульгатор. После перемешивания в течение 10—20 мин в реактор вводят пластификатор, краситель и инициатор, растворимый в мономере. Подачей в рубашку реактора пара поднимают температуру до 70— 75°С. </a:t>
            </a:r>
          </a:p>
        </p:txBody>
      </p:sp>
      <p:pic>
        <p:nvPicPr>
          <p:cNvPr id="15362" name="Picture 2" descr="http://900igr.net/datai/khimija/Vzaimodejstvie-kislot/0004-001-Fizicheskie-svojstv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236158"/>
            <a:ext cx="1676586" cy="162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605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ru-RU" dirty="0" smtClean="0"/>
              <a:t>Температуру можно регулировать подачей воды или пара в рубашку реактора. Контролем процесса служит определение содержания мономера. Полимеризация продолжается 2—4 ч; по окончании полимеризации реакционную смесь переносят в центрифугу с корзиной из нержавеющей стали, в которой гранулы полимера легко отделяются и многократно промываются водой для очистки от эмульгатора.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8" descr="http://www.topdom.info/newsbigimg/2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5104262"/>
            <a:ext cx="2857500" cy="175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882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Различие между метакриловыми и акриловыми полимерами проявляется в их химической стойкости. Метакриловые полимеры химически более стойки, тепло- и водостойки, чем акриловые.</a:t>
            </a:r>
          </a:p>
          <a:p>
            <a:r>
              <a:rPr lang="ru-RU" dirty="0"/>
              <a:t>Технические продукты в зависимости от их назначения получают с различной степенью полимеризации. С увеличением степени полимеризации повышается температура плавления полимера, до известного предела улучшаются его механические свойства, в частности ударная вязкость. Ценным техническим свойством </a:t>
            </a:r>
            <a:r>
              <a:rPr lang="ru-RU" dirty="0" err="1" smtClean="0"/>
              <a:t>полиакрилатов</a:t>
            </a:r>
            <a:r>
              <a:rPr lang="ru-RU" dirty="0" smtClean="0"/>
              <a:t> </a:t>
            </a:r>
            <a:r>
              <a:rPr lang="ru-RU" dirty="0"/>
              <a:t>являются их прозрачность и бесцветность, а также способность пропускать ультрафиолетовые </a:t>
            </a:r>
            <a:r>
              <a:rPr lang="ru-RU" dirty="0" smtClean="0"/>
              <a:t>лучи.</a:t>
            </a:r>
            <a:endParaRPr lang="ru-RU" dirty="0"/>
          </a:p>
        </p:txBody>
      </p:sp>
      <p:pic>
        <p:nvPicPr>
          <p:cNvPr id="13314" name="Picture 2" descr="http://chemlib.ru/books/item/f00/s00/z0000013/pic/000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845" y="5301208"/>
            <a:ext cx="2756335" cy="155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575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19"/>
            <a:ext cx="8229600" cy="5937523"/>
          </a:xfrm>
        </p:spPr>
        <p:txBody>
          <a:bodyPr>
            <a:normAutofit/>
          </a:bodyPr>
          <a:lstStyle/>
          <a:p>
            <a:r>
              <a:rPr lang="ru-RU" dirty="0" err="1"/>
              <a:t>Полиметилметакрилатные</a:t>
            </a:r>
            <a:r>
              <a:rPr lang="ru-RU" dirty="0"/>
              <a:t> пресс-порошки перерабатывать методом прессования и литья под давлением даже при более высоких </a:t>
            </a:r>
            <a:r>
              <a:rPr lang="ru-RU" dirty="0" smtClean="0"/>
              <a:t>температурах </a:t>
            </a:r>
            <a:r>
              <a:rPr lang="ru-RU" dirty="0"/>
              <a:t>значительно труднее, чем полистирол и некоторые другие полимеры. Объясняется это высокой вязкостью его расплавов, обусловленной большой молекулярной массой </a:t>
            </a:r>
            <a:r>
              <a:rPr lang="ru-RU" dirty="0" err="1" smtClean="0"/>
              <a:t>полиметплметакрилатных</a:t>
            </a:r>
            <a:r>
              <a:rPr lang="ru-RU" dirty="0" smtClean="0"/>
              <a:t> </a:t>
            </a:r>
            <a:r>
              <a:rPr lang="ru-RU" dirty="0"/>
              <a:t>пресс-материалов. </a:t>
            </a:r>
          </a:p>
        </p:txBody>
      </p:sp>
      <p:pic>
        <p:nvPicPr>
          <p:cNvPr id="4" name="Picture 2" descr="http://www.gvozdem.ru/spravochnik/images/p/poliakrila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03596"/>
            <a:ext cx="3059832" cy="2437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70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Вместе с тем для получения изделий, которые обладают высокой стабильностью во времени и сохраняют форму и размеры при температуре, близкой к температуре стеклования, необходимо, чтобы при прессовании преобладал процесс необратимого вязкого течения массы. Поэтому переработку </a:t>
            </a:r>
            <a:r>
              <a:rPr lang="ru-RU" dirty="0" err="1" smtClean="0"/>
              <a:t>полиметнлметакрилата</a:t>
            </a:r>
            <a:r>
              <a:rPr lang="ru-RU" dirty="0" smtClean="0"/>
              <a:t>, так же как и всех линейных полимеров, следует вести при более высоких температурах, обеспечивающих пластическое течение материала, т. е. при 200—220°С.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586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13900"/>
            <a:ext cx="8229600" cy="5812264"/>
          </a:xfrm>
        </p:spPr>
        <p:txBody>
          <a:bodyPr>
            <a:normAutofit/>
          </a:bodyPr>
          <a:lstStyle/>
          <a:p>
            <a:r>
              <a:rPr lang="ru-RU" dirty="0"/>
              <a:t>Мягкие акриловые полимеры, получаемые методом эмульсионной полимеризации, не содержащие пластификаторов, обладают высокой масло- и </a:t>
            </a:r>
            <a:r>
              <a:rPr lang="ru-RU" dirty="0" err="1"/>
              <a:t>атмосферостойкостыо</a:t>
            </a:r>
            <a:r>
              <a:rPr lang="ru-RU" dirty="0"/>
              <a:t>. На их основе могут изготовляться гидроизоляционные пленки. Благодаря совместимости этих полимеров с нитро- п ацетилцеллюлозой их вводят в состав целлюлозных лаков для увеличения адгезии, водостойкости и стойкости к атмосферным влияниям. </a:t>
            </a:r>
          </a:p>
        </p:txBody>
      </p:sp>
      <p:pic>
        <p:nvPicPr>
          <p:cNvPr id="4" name="Picture 4" descr="http://t1.gstatic.com/images?q=tbn:ANd9GcS2ZOzMyXgjGiGAH48leSlnz-hfDHf3VMKcYixdJe8RAMVma63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5105400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858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xzteam.net/uploads/posts/2011-01-20/peschanye-grunty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99" y="188639"/>
            <a:ext cx="8533707" cy="640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7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http://medkarta.com/pic/md/201020121029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91" y="80100"/>
            <a:ext cx="4068979" cy="501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492358" y="202841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Форма выпуска, состав и упаковка</a:t>
            </a:r>
            <a:r>
              <a:rPr lang="ru-RU" sz="2400" dirty="0" smtClean="0"/>
              <a:t> Таблетки, покрытые кишечнорастворимой оболочкой соли) 150 мг Вспомогательные </a:t>
            </a:r>
            <a:r>
              <a:rPr lang="ru-RU" sz="2400" dirty="0" err="1" smtClean="0"/>
              <a:t>вещестжелтого</a:t>
            </a:r>
            <a:r>
              <a:rPr lang="ru-RU" sz="2400" dirty="0" smtClean="0"/>
              <a:t> цвета, двояковыпуклые. 1 таб. </a:t>
            </a:r>
            <a:r>
              <a:rPr lang="ru-RU" sz="2400" dirty="0" err="1" smtClean="0"/>
              <a:t>акридонуксусная</a:t>
            </a:r>
            <a:r>
              <a:rPr lang="ru-RU" sz="2400" dirty="0" smtClean="0"/>
              <a:t> кислота (в форме N-</a:t>
            </a:r>
            <a:r>
              <a:rPr lang="ru-RU" sz="2400" dirty="0" err="1" smtClean="0"/>
              <a:t>метилглюкаминовой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: крахмал картофельный, кальция </a:t>
            </a:r>
            <a:r>
              <a:rPr lang="ru-RU" sz="2400" dirty="0" err="1" smtClean="0"/>
              <a:t>стеарат</a:t>
            </a:r>
            <a:r>
              <a:rPr lang="ru-RU" sz="2400" dirty="0" smtClean="0"/>
              <a:t>, сополимер метакриловой кислоты и </a:t>
            </a:r>
            <a:r>
              <a:rPr lang="ru-RU" sz="2400" dirty="0" err="1" smtClean="0"/>
              <a:t>этилакрилата</a:t>
            </a:r>
            <a:r>
              <a:rPr lang="ru-RU" sz="2400" dirty="0" smtClean="0"/>
              <a:t>, 1,2-пропиленгликоль.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98637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denta-vi.ru/catalogue/customimages/34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41381"/>
            <a:ext cx="4992489" cy="36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://www.mega-santehnika.ru/wp-content/uploads/2011/12/Akrilovyie-vanny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651" y="3717033"/>
            <a:ext cx="5652549" cy="310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379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otzyvua.net/images/Catalog/12/mezim-forte.jpg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2" y="2"/>
            <a:ext cx="3510483" cy="3143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07904" y="116632"/>
            <a:ext cx="5256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СОСТАВ:</a:t>
            </a:r>
            <a:r>
              <a:rPr lang="ru-RU" sz="2400" dirty="0" smtClean="0"/>
              <a:t> сополимер </a:t>
            </a:r>
            <a:r>
              <a:rPr lang="ru-RU" sz="2400" dirty="0" err="1" smtClean="0"/>
              <a:t>этилакрилата</a:t>
            </a:r>
            <a:r>
              <a:rPr lang="ru-RU" sz="2400" dirty="0" smtClean="0"/>
              <a:t> и метакриловой кислоты</a:t>
            </a:r>
            <a:endParaRPr lang="ru-RU" sz="2400" dirty="0"/>
          </a:p>
        </p:txBody>
      </p:sp>
      <p:pic>
        <p:nvPicPr>
          <p:cNvPr id="18436" name="Picture 4" descr="http://www.galileo-cis.com/wp-content/uploads/2012/02/37_velk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129595"/>
            <a:ext cx="5429863" cy="579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7421" y="3143599"/>
            <a:ext cx="35104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Декоративный акрил в отделке Интерьера</a:t>
            </a:r>
          </a:p>
          <a:p>
            <a:r>
              <a:rPr lang="ru-RU" sz="2400" dirty="0" smtClean="0">
                <a:effectLst/>
              </a:rPr>
              <a:t>Полимеры, изготовление которых производится при помощи метакриловых и акриловых кислот называют одним обобщающим словом – акрил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5090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24936" cy="6192688"/>
          </a:xfrm>
        </p:spPr>
        <p:txBody>
          <a:bodyPr>
            <a:normAutofit/>
          </a:bodyPr>
          <a:lstStyle/>
          <a:p>
            <a:r>
              <a:rPr lang="ru-RU" dirty="0"/>
              <a:t>Полимеры производных акриловой и метакриловой кислот или так называемые </a:t>
            </a:r>
            <a:r>
              <a:rPr lang="ru-RU" dirty="0" err="1"/>
              <a:t>полиакрилаты</a:t>
            </a:r>
            <a:r>
              <a:rPr lang="ru-RU" dirty="0"/>
              <a:t> представляют собой обширный и разнообразный класс </a:t>
            </a:r>
            <a:r>
              <a:rPr lang="ru-RU" dirty="0" err="1"/>
              <a:t>полимеризационных</a:t>
            </a:r>
            <a:r>
              <a:rPr lang="ru-RU" dirty="0"/>
              <a:t> полимеров, широко применяющийся в технике.</a:t>
            </a:r>
          </a:p>
          <a:p>
            <a:r>
              <a:rPr lang="ru-RU" dirty="0"/>
              <a:t>Значительная асимметричность молекул акриловых и </a:t>
            </a:r>
            <a:r>
              <a:rPr lang="ru-RU" dirty="0" err="1"/>
              <a:t>метакри-ловых</a:t>
            </a:r>
            <a:r>
              <a:rPr lang="ru-RU" dirty="0"/>
              <a:t> эфиров определяет их большую склонность к полимеризации.</a:t>
            </a:r>
          </a:p>
          <a:p>
            <a:endParaRPr lang="ru-RU" dirty="0"/>
          </a:p>
        </p:txBody>
      </p:sp>
      <p:pic>
        <p:nvPicPr>
          <p:cNvPr id="17410" name="Picture 2" descr="http://him.1september.ru/2004/35/18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4797152"/>
            <a:ext cx="2381250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592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www.archekon.com/dokumentation/akril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6912768" cy="602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10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6" descr="http://www.bestreferat.ru/images/paper/27/23/428232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64488" cy="664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367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384" y="0"/>
            <a:ext cx="8229600" cy="4747739"/>
          </a:xfrm>
        </p:spPr>
        <p:txBody>
          <a:bodyPr/>
          <a:lstStyle/>
          <a:p>
            <a:r>
              <a:rPr lang="ru-RU" dirty="0" smtClean="0"/>
              <a:t>Полимеризация имеет цепной радикальный характер и проходит под действием света, тепла, перекисей и других факторов, инициирующих рост свободных радикалов. Чисто термическая полимеризация протекает очень медленно, и этот способ применяют редко. </a:t>
            </a:r>
          </a:p>
          <a:p>
            <a:endParaRPr lang="ru-RU" dirty="0"/>
          </a:p>
        </p:txBody>
      </p:sp>
      <p:pic>
        <p:nvPicPr>
          <p:cNvPr id="4" name="Picture 6" descr="http://s013.radikal.ru/i322/1103/c7/0ffdea849af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184" y="3448048"/>
            <a:ext cx="4762500" cy="340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52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04913" cy="6280399"/>
          </a:xfrm>
        </p:spPr>
        <p:txBody>
          <a:bodyPr>
            <a:normAutofit/>
          </a:bodyPr>
          <a:lstStyle/>
          <a:p>
            <a:r>
              <a:rPr lang="ru-RU" dirty="0"/>
              <a:t>Обычно полимеризацию проводят в присутствии инициаторов— перекиси </a:t>
            </a:r>
            <a:r>
              <a:rPr lang="ru-RU" dirty="0" err="1"/>
              <a:t>бензоила</a:t>
            </a:r>
            <a:r>
              <a:rPr lang="ru-RU" dirty="0"/>
              <a:t> и </a:t>
            </a:r>
            <a:r>
              <a:rPr lang="ru-RU" dirty="0" err="1"/>
              <a:t>водорастворенных</a:t>
            </a:r>
            <a:r>
              <a:rPr lang="ru-RU" dirty="0"/>
              <a:t> перекисей. Применяются три основных метода инициированной полимеризации эфиров: блочный, водоэмульсионный и в растворителях.</a:t>
            </a:r>
          </a:p>
          <a:p>
            <a:endParaRPr lang="ru-RU" dirty="0"/>
          </a:p>
        </p:txBody>
      </p:sp>
      <p:pic>
        <p:nvPicPr>
          <p:cNvPr id="4" name="Picture 10" descr="http://him.1september.ru/2004/35/18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140967"/>
            <a:ext cx="3923928" cy="384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948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26469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Блочный метод полимеризации целесообразно применять для производства полиметилметакрилата, который выпускают в виде прозрачных и бесцветных пластин и блоков (органическое стекло). Полиметилметакрилат в виде блочного полимера получают тщательным смешением инициатора — перекиси </a:t>
            </a:r>
            <a:r>
              <a:rPr lang="ru-RU" dirty="0" err="1"/>
              <a:t>бензоила</a:t>
            </a:r>
            <a:r>
              <a:rPr lang="ru-RU" dirty="0"/>
              <a:t> — с мономером и последующей заливкой смеси в стеклянные формы. Основная трудность процесса блочной полимеризации заключается в сложности регулировки температуры внутри блока.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924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399459"/>
          </a:xfrm>
        </p:spPr>
        <p:txBody>
          <a:bodyPr>
            <a:normAutofit/>
          </a:bodyPr>
          <a:lstStyle/>
          <a:p>
            <a:r>
              <a:rPr lang="ru-RU" dirty="0"/>
              <a:t>Водно-эмульсионную полимеризацию акрилатов применяют для получения литьевых и прессовочных порошков, а также стойких водяных дисперсий типа латекса. Воду и акриловый эфир берут в отношении 2: 1. Если требуется жесткий упругий материал, то рационально применять «бисерный» метод суспензионной полимеризации, получая гранулированный полимер. Инициатором служит перекись </a:t>
            </a:r>
            <a:r>
              <a:rPr lang="ru-RU" dirty="0" err="1"/>
              <a:t>бензоила</a:t>
            </a:r>
            <a:r>
              <a:rPr lang="ru-RU" dirty="0"/>
              <a:t>, которую растворяют в мономере (от 0,5 до 1%). </a:t>
            </a:r>
          </a:p>
        </p:txBody>
      </p:sp>
    </p:spTree>
    <p:extLst>
      <p:ext uri="{BB962C8B-B14F-4D97-AF65-F5344CB8AC3E}">
        <p14:creationId xmlns:p14="http://schemas.microsoft.com/office/powerpoint/2010/main" val="152858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valmon.ru/content/images/i3367(800,80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9914"/>
            <a:ext cx="4749421" cy="3968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hop-art.by/images/news/tribuna_is_orgstekl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095500"/>
            <a:ext cx="423671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330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120680"/>
          </a:xfrm>
        </p:spPr>
        <p:txBody>
          <a:bodyPr>
            <a:normAutofit/>
          </a:bodyPr>
          <a:lstStyle/>
          <a:p>
            <a:r>
              <a:rPr lang="ru-RU" dirty="0" smtClean="0"/>
              <a:t>В качестве эмульгатора применяют карбонат магния, а также полиакриловую кислоту, поливиниловый спирт и другие водорастворимые полимеры. Величина гранул зависит от концентрации эмульгатора и скорости перемешивания. Воду и мономер берут в соотношениях 2:1 или 3:1. Процесс производства гранулированного полимера складывается из загрузки сырья в реактор, полимеризации, фильтрации и промывки гранул полимера, сушки и просеивания.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8920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715</Words>
  <Application>Microsoft Office PowerPoint</Application>
  <PresentationFormat>Экран (4:3)</PresentationFormat>
  <Paragraphs>20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Полимеры производных акриловой и метакриловой кислот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Полимеры производных акриловой и метакриловой кислот</dc:title>
  <dc:creator>Гани</dc:creator>
  <cp:lastModifiedBy>Гани</cp:lastModifiedBy>
  <cp:revision>8</cp:revision>
  <dcterms:created xsi:type="dcterms:W3CDTF">2012-04-04T09:45:04Z</dcterms:created>
  <dcterms:modified xsi:type="dcterms:W3CDTF">2012-04-06T02:49:34Z</dcterms:modified>
</cp:coreProperties>
</file>